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6"/>
  </p:notesMasterIdLst>
  <p:sldIdLst>
    <p:sldId id="256" r:id="rId5"/>
    <p:sldId id="257" r:id="rId6"/>
    <p:sldId id="262" r:id="rId7"/>
    <p:sldId id="258" r:id="rId8"/>
    <p:sldId id="259" r:id="rId9"/>
    <p:sldId id="260" r:id="rId10"/>
    <p:sldId id="263" r:id="rId11"/>
    <p:sldId id="264" r:id="rId12"/>
    <p:sldId id="265" r:id="rId13"/>
    <p:sldId id="261"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71" d="100"/>
          <a:sy n="71" d="100"/>
        </p:scale>
        <p:origin x="235" y="5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jpe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59BE4B-2481-4F5D-99B7-4AFEC1ADDA50}" type="datetimeFigureOut">
              <a:rPr lang="en-US" smtClean="0"/>
              <a:t>8/10/2022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2F4DB4-AD31-41DC-AF0C-3006CB1C862E}" type="slidenum">
              <a:rPr lang="en-US" smtClean="0"/>
              <a:t>‹#›</a:t>
            </a:fld>
            <a:endParaRPr lang="en-US"/>
          </a:p>
        </p:txBody>
      </p:sp>
    </p:spTree>
    <p:extLst>
      <p:ext uri="{BB962C8B-B14F-4D97-AF65-F5344CB8AC3E}">
        <p14:creationId xmlns:p14="http://schemas.microsoft.com/office/powerpoint/2010/main" val="3308681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Product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Top Sold Items</a:t>
            </a:r>
            <a:endParaRPr dirty="0"/>
          </a:p>
          <a:p>
            <a:r>
              <a:rPr b="0" dirty="0"/>
              <a:t>No alt text provided</a:t>
            </a:r>
            <a:endParaRPr dirty="0"/>
          </a:p>
          <a:p>
            <a:endParaRPr dirty="0"/>
          </a:p>
          <a:p>
            <a:r>
              <a:rPr b="1" dirty="0"/>
              <a:t>Top Sales by Category</a:t>
            </a:r>
            <a:endParaRPr dirty="0"/>
          </a:p>
          <a:p>
            <a:r>
              <a:rPr b="0" dirty="0"/>
              <a:t>No alt text provided</a:t>
            </a:r>
            <a:endParaRPr dirty="0"/>
          </a:p>
          <a:p>
            <a:endParaRPr dirty="0"/>
          </a:p>
          <a:p>
            <a:r>
              <a:rPr b="1" dirty="0"/>
              <a:t>Total Profit by Category</a:t>
            </a:r>
            <a:endParaRPr dirty="0"/>
          </a:p>
          <a:p>
            <a:r>
              <a:rPr b="0" dirty="0"/>
              <a:t>No alt text provided</a:t>
            </a:r>
            <a:endParaRPr dirty="0"/>
          </a:p>
          <a:p>
            <a:endParaRPr dirty="0"/>
          </a:p>
          <a:p>
            <a:r>
              <a:rPr b="1" dirty="0"/>
              <a:t>Top Discounted Products</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Orders Quantity by Year</a:t>
            </a:r>
            <a:endParaRPr dirty="0"/>
          </a:p>
          <a:p>
            <a:r>
              <a:rPr b="0" dirty="0"/>
              <a:t>No alt text provided</a:t>
            </a:r>
            <a:endParaRPr dirty="0"/>
          </a:p>
          <a:p>
            <a:endParaRPr dirty="0"/>
          </a:p>
          <a:p>
            <a:r>
              <a:rPr b="1" dirty="0"/>
              <a:t>Sales Growth After Pandemic(2020 to 2021)</a:t>
            </a:r>
            <a:endParaRPr dirty="0"/>
          </a:p>
          <a:p>
            <a:r>
              <a:rPr b="0" dirty="0"/>
              <a:t>No alt text provided</a:t>
            </a:r>
            <a:endParaRPr dirty="0"/>
          </a:p>
          <a:p>
            <a:endParaRPr dirty="0"/>
          </a:p>
          <a:p>
            <a:r>
              <a:rPr b="1" dirty="0"/>
              <a:t>Top Suppliers to Store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Sales in 2019(Pre-Pandemic)</a:t>
            </a:r>
            <a:endParaRPr dirty="0"/>
          </a:p>
          <a:p>
            <a:r>
              <a:rPr b="0" dirty="0"/>
              <a:t>No alt text provided</a:t>
            </a:r>
            <a:endParaRPr dirty="0"/>
          </a:p>
          <a:p>
            <a:endParaRPr dirty="0"/>
          </a:p>
          <a:p>
            <a:r>
              <a:rPr b="1" dirty="0"/>
              <a:t>Sales in 2020(During Pandemic)</a:t>
            </a:r>
            <a:endParaRPr dirty="0"/>
          </a:p>
          <a:p>
            <a:r>
              <a:rPr b="0" dirty="0"/>
              <a:t>No alt text provided</a:t>
            </a:r>
            <a:endParaRPr dirty="0"/>
          </a:p>
          <a:p>
            <a:endParaRPr dirty="0"/>
          </a:p>
          <a:p>
            <a:r>
              <a:rPr b="1" dirty="0"/>
              <a:t>Sales in 2021(Post Pandemic)</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Employee Quantity and Sales</a:t>
            </a:r>
            <a:endParaRPr dirty="0"/>
          </a:p>
          <a:p>
            <a:r>
              <a:rPr b="0" dirty="0"/>
              <a:t>No alt text provided</a:t>
            </a:r>
            <a:endParaRPr dirty="0"/>
          </a:p>
          <a:p>
            <a:endParaRPr dirty="0"/>
          </a:p>
          <a:p>
            <a:r>
              <a:rPr b="1" dirty="0"/>
              <a:t>Highest Discounts By Employees</a:t>
            </a:r>
            <a:endParaRPr dirty="0"/>
          </a:p>
          <a:p>
            <a:r>
              <a:rPr b="0" dirty="0"/>
              <a:t>No alt text provided</a:t>
            </a:r>
            <a:endParaRPr dirty="0"/>
          </a:p>
          <a:p>
            <a:endParaRPr dirty="0"/>
          </a:p>
          <a:p>
            <a:r>
              <a:rPr b="1" dirty="0"/>
              <a:t>Top Item Sold by Employee</a:t>
            </a:r>
            <a:endParaRPr dirty="0"/>
          </a:p>
          <a:p>
            <a:r>
              <a:rPr b="0" dirty="0"/>
              <a:t>No alt text provided</a:t>
            </a:r>
            <a:endParaRPr dirty="0"/>
          </a:p>
          <a:p>
            <a:endParaRPr dirty="0"/>
          </a:p>
          <a:p>
            <a:r>
              <a:rPr b="1" dirty="0"/>
              <a:t>Top Customers</a:t>
            </a:r>
            <a:endParaRPr dirty="0"/>
          </a:p>
          <a:p>
            <a:r>
              <a:rPr b="0" dirty="0"/>
              <a:t>No alt text provided</a:t>
            </a:r>
            <a:endParaRPr dirty="0"/>
          </a:p>
          <a:p>
            <a:endParaRPr dirty="0"/>
          </a:p>
          <a:p>
            <a:r>
              <a:rPr b="1" dirty="0"/>
              <a:t>Highest Sales by Customers(Top 5)</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32F4DB4-AD31-41DC-AF0C-3006CB1C862E}" type="slidenum">
              <a:rPr lang="en-US" smtClean="0"/>
              <a:t>8</a:t>
            </a:fld>
            <a:endParaRPr lang="en-US"/>
          </a:p>
        </p:txBody>
      </p:sp>
    </p:spTree>
    <p:extLst>
      <p:ext uri="{BB962C8B-B14F-4D97-AF65-F5344CB8AC3E}">
        <p14:creationId xmlns:p14="http://schemas.microsoft.com/office/powerpoint/2010/main" val="1466916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bhunb</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8/10/2022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8/10/2022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8/10/2022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8/10/2022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8/10/2022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8/10/2022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8/10/2022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8/10/2022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8/10/2022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8/10/2022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8/10/2022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8/10/2022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bc03707e-86e0-44ac-9799-c54eb4776a0d?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app.powerbi.com/groups/me/reports/bc03707e-86e0-44ac-9799-c54eb4776a0d/?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bc03707e-86e0-44ac-9799-c54eb4776a0d/?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bc03707e-86e0-44ac-9799-c54eb4776a0d/?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bc03707e-86e0-44ac-9799-c54eb4776a0d/?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bc03707e-86e0-44ac-9799-c54eb4776a0d/?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hyperlink" Target="https://www.kaggle.com/datasets/suraj5a9/sales-data-for-analytics-2021"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113" y="150607"/>
            <a:ext cx="12653588" cy="7372517"/>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rPr>
              <a:t>BANL6600_FinalProject_</a:t>
            </a:r>
            <a:r>
              <a:rPr kumimoji="0" lang="en-US" sz="4400" b="0" i="0" u="sng" strike="noStrike" kern="1200" cap="none" spc="0" normalizeH="0" baseline="0" noProof="0" dirty="0">
                <a:ln>
                  <a:noFill/>
                </a:ln>
                <a:solidFill>
                  <a:srgbClr val="F3C910"/>
                </a:solidFill>
                <a:effectLst/>
                <a:uLnTx/>
                <a:uFillTx/>
                <a:latin typeface="Segoe UI Light" charset="0"/>
                <a:ea typeface="Segoe UI Light" charset="0"/>
                <a:cs typeface="Segoe UI Light" charset="0"/>
              </a:rPr>
              <a:t>Team ARKA</a:t>
            </a: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8/11/2022 3:16:06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8/11/2022 3:14:56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bhunb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Thank_You</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8DAAB828-02C8-4111-AC14-FF5ACEDDF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0"/>
            <a:ext cx="8797955" cy="6858000"/>
          </a:xfrm>
          <a:custGeom>
            <a:avLst/>
            <a:gdLst>
              <a:gd name="connsiteX0" fmla="*/ 1951386 w 8751613"/>
              <a:gd name="connsiteY0" fmla="*/ 0 h 6858000"/>
              <a:gd name="connsiteX1" fmla="*/ 6808636 w 8751613"/>
              <a:gd name="connsiteY1" fmla="*/ 0 h 6858000"/>
              <a:gd name="connsiteX2" fmla="*/ 6972292 w 8751613"/>
              <a:gd name="connsiteY2" fmla="*/ 272824 h 6858000"/>
              <a:gd name="connsiteX3" fmla="*/ 8684358 w 8751613"/>
              <a:gd name="connsiteY3" fmla="*/ 3126935 h 6858000"/>
              <a:gd name="connsiteX4" fmla="*/ 8684358 w 8751613"/>
              <a:gd name="connsiteY4" fmla="*/ 3731065 h 6858000"/>
              <a:gd name="connsiteX5" fmla="*/ 6813619 w 8751613"/>
              <a:gd name="connsiteY5" fmla="*/ 6849692 h 6858000"/>
              <a:gd name="connsiteX6" fmla="*/ 6808636 w 8751613"/>
              <a:gd name="connsiteY6" fmla="*/ 6858000 h 6858000"/>
              <a:gd name="connsiteX7" fmla="*/ 1951386 w 8751613"/>
              <a:gd name="connsiteY7" fmla="*/ 6858000 h 6858000"/>
              <a:gd name="connsiteX8" fmla="*/ 1787729 w 8751613"/>
              <a:gd name="connsiteY8" fmla="*/ 6585176 h 6858000"/>
              <a:gd name="connsiteX9" fmla="*/ 75663 w 8751613"/>
              <a:gd name="connsiteY9" fmla="*/ 3731065 h 6858000"/>
              <a:gd name="connsiteX10" fmla="*/ 75663 w 8751613"/>
              <a:gd name="connsiteY10" fmla="*/ 3126935 h 6858000"/>
              <a:gd name="connsiteX11" fmla="*/ 1946402 w 8751613"/>
              <a:gd name="connsiteY11" fmla="*/ 830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751613" h="6858000">
                <a:moveTo>
                  <a:pt x="1951386" y="0"/>
                </a:moveTo>
                <a:lnTo>
                  <a:pt x="6808636" y="0"/>
                </a:lnTo>
                <a:lnTo>
                  <a:pt x="6972292" y="272824"/>
                </a:lnTo>
                <a:cubicBezTo>
                  <a:pt x="8684358" y="3126935"/>
                  <a:pt x="8684358" y="3126935"/>
                  <a:pt x="8684358" y="3126935"/>
                </a:cubicBezTo>
                <a:cubicBezTo>
                  <a:pt x="8774032" y="3299544"/>
                  <a:pt x="8774032" y="3558457"/>
                  <a:pt x="8684358" y="3731065"/>
                </a:cubicBezTo>
                <a:cubicBezTo>
                  <a:pt x="7154297" y="6281764"/>
                  <a:pt x="6867411" y="6760019"/>
                  <a:pt x="6813619" y="6849692"/>
                </a:cubicBezTo>
                <a:lnTo>
                  <a:pt x="6808636" y="6858000"/>
                </a:lnTo>
                <a:lnTo>
                  <a:pt x="1951386" y="6858000"/>
                </a:lnTo>
                <a:lnTo>
                  <a:pt x="1787729" y="6585176"/>
                </a:lnTo>
                <a:cubicBezTo>
                  <a:pt x="75663" y="3731065"/>
                  <a:pt x="75663" y="3731065"/>
                  <a:pt x="75663" y="3731065"/>
                </a:cubicBezTo>
                <a:cubicBezTo>
                  <a:pt x="-25220" y="3558457"/>
                  <a:pt x="-25220" y="3299544"/>
                  <a:pt x="75663" y="3126935"/>
                </a:cubicBezTo>
                <a:cubicBezTo>
                  <a:pt x="1605724" y="576237"/>
                  <a:pt x="1892611" y="97981"/>
                  <a:pt x="1946402" y="830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8" name="Picture 7" descr="Logo">
            <a:extLst>
              <a:ext uri="{FF2B5EF4-FFF2-40B4-BE49-F238E27FC236}">
                <a16:creationId xmlns:a16="http://schemas.microsoft.com/office/drawing/2014/main" id="{D3EE53A3-4058-8F40-E638-2112265FBF5B}"/>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2748908" y="1112293"/>
            <a:ext cx="4633414" cy="4633414"/>
          </a:xfrm>
          <a:prstGeom prst="rect">
            <a:avLst/>
          </a:prstGeom>
        </p:spPr>
      </p:pic>
      <p:grpSp>
        <p:nvGrpSpPr>
          <p:cNvPr id="15" name="Group 14">
            <a:extLst>
              <a:ext uri="{FF2B5EF4-FFF2-40B4-BE49-F238E27FC236}">
                <a16:creationId xmlns:a16="http://schemas.microsoft.com/office/drawing/2014/main" id="{C32D4553-E775-4F16-9A6F-FED8D166A5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60561" y="1075188"/>
            <a:ext cx="1562267" cy="1172973"/>
            <a:chOff x="9160561" y="1000124"/>
            <a:chExt cx="1562267" cy="1172973"/>
          </a:xfrm>
        </p:grpSpPr>
        <p:sp>
          <p:nvSpPr>
            <p:cNvPr id="16" name="Freeform 5">
              <a:extLst>
                <a:ext uri="{FF2B5EF4-FFF2-40B4-BE49-F238E27FC236}">
                  <a16:creationId xmlns:a16="http://schemas.microsoft.com/office/drawing/2014/main" id="{50F864A1-23CF-4954-887F-3C4458622A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60561"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7" name="Freeform 5">
              <a:extLst>
                <a:ext uri="{FF2B5EF4-FFF2-40B4-BE49-F238E27FC236}">
                  <a16:creationId xmlns:a16="http://schemas.microsoft.com/office/drawing/2014/main" id="{8D313E8C-7457-407E-BDA5-EACA44D382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60661"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288414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roduct Sales ,textbox ,actionButton ,actionButton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 Page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D0BCB-65BE-E839-094B-9C405D67A153}"/>
              </a:ext>
            </a:extLst>
          </p:cNvPr>
          <p:cNvSpPr>
            <a:spLocks noGrp="1"/>
          </p:cNvSpPr>
          <p:nvPr>
            <p:ph type="title"/>
          </p:nvPr>
        </p:nvSpPr>
        <p:spPr>
          <a:xfrm>
            <a:off x="762001" y="803325"/>
            <a:ext cx="5314536" cy="1325563"/>
          </a:xfrm>
        </p:spPr>
        <p:txBody>
          <a:bodyPr vert="horz" lIns="91440" tIns="45720" rIns="91440" bIns="45720" rtlCol="0" anchor="ctr">
            <a:normAutofit/>
          </a:bodyPr>
          <a:lstStyle/>
          <a:p>
            <a:r>
              <a:rPr lang="en-US" sz="4400" b="1" dirty="0">
                <a:solidFill>
                  <a:srgbClr val="00B050"/>
                </a:solidFill>
                <a:effectLst>
                  <a:outerShdw blurRad="38100" dist="38100" dir="2700000" algn="tl">
                    <a:srgbClr val="000000">
                      <a:alpha val="43137"/>
                    </a:srgbClr>
                  </a:outerShdw>
                </a:effectLst>
              </a:rPr>
              <a:t>Problems needs to be Analyzed:</a:t>
            </a:r>
          </a:p>
        </p:txBody>
      </p:sp>
      <p:sp>
        <p:nvSpPr>
          <p:cNvPr id="3" name="Content Placeholder 2">
            <a:extLst>
              <a:ext uri="{FF2B5EF4-FFF2-40B4-BE49-F238E27FC236}">
                <a16:creationId xmlns:a16="http://schemas.microsoft.com/office/drawing/2014/main" id="{5FDDEBF5-74C7-15A1-8654-C14117B06C34}"/>
              </a:ext>
            </a:extLst>
          </p:cNvPr>
          <p:cNvSpPr>
            <a:spLocks noGrp="1"/>
          </p:cNvSpPr>
          <p:nvPr>
            <p:ph idx="1"/>
          </p:nvPr>
        </p:nvSpPr>
        <p:spPr>
          <a:xfrm>
            <a:off x="762000" y="2279018"/>
            <a:ext cx="5314543" cy="3375920"/>
          </a:xfrm>
        </p:spPr>
        <p:txBody>
          <a:bodyPr vert="horz" lIns="91440" tIns="45720" rIns="91440" bIns="45720" rtlCol="0" anchor="t">
            <a:normAutofit fontScale="85000" lnSpcReduction="20000"/>
          </a:bodyPr>
          <a:lstStyle/>
          <a:p>
            <a:r>
              <a:rPr lang="en-US" sz="3000" dirty="0"/>
              <a:t>In which Category the sales and profits are high?</a:t>
            </a:r>
          </a:p>
          <a:p>
            <a:r>
              <a:rPr lang="en-US" sz="3000" dirty="0"/>
              <a:t>Majority of items “sold by product”?</a:t>
            </a:r>
          </a:p>
          <a:p>
            <a:r>
              <a:rPr lang="en-US" sz="3000" dirty="0"/>
              <a:t>Does sales raise after the pandemic?</a:t>
            </a:r>
          </a:p>
          <a:p>
            <a:r>
              <a:rPr lang="en-US" sz="3000" dirty="0"/>
              <a:t>From which part of the country, you are getting the least goods?</a:t>
            </a:r>
          </a:p>
          <a:p>
            <a:r>
              <a:rPr lang="en-US" sz="3000" dirty="0"/>
              <a:t>Which product was sold most by employees?</a:t>
            </a:r>
          </a:p>
          <a:p>
            <a:r>
              <a:rPr lang="en-US" sz="3000" dirty="0"/>
              <a:t>By whom, you have a least profits?</a:t>
            </a:r>
          </a:p>
          <a:p>
            <a:pPr marL="0" indent="0">
              <a:buNone/>
            </a:pPr>
            <a:endParaRPr lang="en-US" sz="1800" dirty="0"/>
          </a:p>
          <a:p>
            <a:endParaRPr lang="en-US" sz="1800" dirty="0"/>
          </a:p>
          <a:p>
            <a:endParaRPr lang="en-US" sz="1800" dirty="0"/>
          </a:p>
          <a:p>
            <a:endParaRPr lang="en-US" sz="1800" dirty="0"/>
          </a:p>
          <a:p>
            <a:endParaRPr lang="en-US" sz="1800" dirty="0"/>
          </a:p>
          <a:p>
            <a:endParaRPr lang="en-US" sz="1800" dirty="0"/>
          </a:p>
        </p:txBody>
      </p:sp>
      <p:sp>
        <p:nvSpPr>
          <p:cNvPr id="16" name="Freeform: Shape 15">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picture containing light&#10;&#10;Description automatically generated">
            <a:extLst>
              <a:ext uri="{FF2B5EF4-FFF2-40B4-BE49-F238E27FC236}">
                <a16:creationId xmlns:a16="http://schemas.microsoft.com/office/drawing/2014/main" id="{467176B0-1DD2-0A5A-8DE8-65C26B3B272F}"/>
              </a:ext>
            </a:extLst>
          </p:cNvPr>
          <p:cNvPicPr>
            <a:picLocks noChangeAspect="1"/>
          </p:cNvPicPr>
          <p:nvPr/>
        </p:nvPicPr>
        <p:blipFill rotWithShape="1">
          <a:blip r:embed="rId2"/>
          <a:srcRect l="3768" r="-2" b="-2"/>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Tree>
    <p:extLst>
      <p:ext uri="{BB962C8B-B14F-4D97-AF65-F5344CB8AC3E}">
        <p14:creationId xmlns:p14="http://schemas.microsoft.com/office/powerpoint/2010/main" val="251505944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op Sold Items ,Top Sales by Category ,Total Profit by Category ,Top Discounted Products ,slicer ,actionButton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Product_Sales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Orders Quantity by Year ,Sales Growth After Pandemic(2020 to 2021) ,Top Suppliers to Store ,textbox ,Sales in 2019(Pre-Pandemic) ,Sales in 2020(During Pandemic) ,Sales in 2021(Post Pandemic) ,actionButton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Store_Perfromance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Employee Quantity and Sales ,Highest Discounts By Employees ,Top Item Sold by Employee ,Top Customers ,Highest Sales by Customers(Top 5)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Customers &amp;Emp Sales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B36D7-97F3-CF4E-BFBD-864419A538F1}"/>
              </a:ext>
            </a:extLst>
          </p:cNvPr>
          <p:cNvSpPr>
            <a:spLocks noGrp="1"/>
          </p:cNvSpPr>
          <p:nvPr>
            <p:ph type="title"/>
          </p:nvPr>
        </p:nvSpPr>
        <p:spPr>
          <a:xfrm>
            <a:off x="6289158" y="602429"/>
            <a:ext cx="5259707" cy="1526460"/>
          </a:xfrm>
        </p:spPr>
        <p:txBody>
          <a:bodyPr vert="horz" lIns="91440" tIns="45720" rIns="91440" bIns="45720" rtlCol="0" anchor="ctr">
            <a:normAutofit/>
          </a:bodyPr>
          <a:lstStyle/>
          <a:p>
            <a:r>
              <a:rPr lang="en-US" sz="4400" b="1" dirty="0">
                <a:solidFill>
                  <a:srgbClr val="00B050"/>
                </a:solidFill>
                <a:effectLst>
                  <a:outerShdw blurRad="38100" dist="38100" dir="2700000" algn="tl">
                    <a:srgbClr val="000000">
                      <a:alpha val="43137"/>
                    </a:srgbClr>
                  </a:outerShdw>
                </a:effectLst>
              </a:rPr>
              <a:t>Conclusion to Analysis:</a:t>
            </a:r>
          </a:p>
        </p:txBody>
      </p:sp>
      <p:sp>
        <p:nvSpPr>
          <p:cNvPr id="11" name="Freeform: Shape 10">
            <a:extLst>
              <a:ext uri="{FF2B5EF4-FFF2-40B4-BE49-F238E27FC236}">
                <a16:creationId xmlns:a16="http://schemas.microsoft.com/office/drawing/2014/main" id="{357DD0D3-F869-46D0-944C-6EC60E19E3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36816" cy="5254922"/>
          </a:xfrm>
          <a:custGeom>
            <a:avLst/>
            <a:gdLst>
              <a:gd name="connsiteX0" fmla="*/ 0 w 6136816"/>
              <a:gd name="connsiteY0" fmla="*/ 0 h 5254922"/>
              <a:gd name="connsiteX1" fmla="*/ 6136816 w 6136816"/>
              <a:gd name="connsiteY1" fmla="*/ 0 h 5254922"/>
              <a:gd name="connsiteX2" fmla="*/ 6134892 w 6136816"/>
              <a:gd name="connsiteY2" fmla="*/ 111520 h 5254922"/>
              <a:gd name="connsiteX3" fmla="*/ 6066513 w 6136816"/>
              <a:gd name="connsiteY3" fmla="*/ 752995 h 5254922"/>
              <a:gd name="connsiteX4" fmla="*/ 140712 w 6136816"/>
              <a:gd name="connsiteY4" fmla="*/ 5219363 h 5254922"/>
              <a:gd name="connsiteX5" fmla="*/ 0 w 6136816"/>
              <a:gd name="connsiteY5" fmla="*/ 5199534 h 5254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6816" h="5254922">
                <a:moveTo>
                  <a:pt x="0" y="0"/>
                </a:moveTo>
                <a:lnTo>
                  <a:pt x="6136816" y="0"/>
                </a:lnTo>
                <a:lnTo>
                  <a:pt x="6134892" y="111520"/>
                </a:lnTo>
                <a:cubicBezTo>
                  <a:pt x="6124961" y="323936"/>
                  <a:pt x="6102367" y="538040"/>
                  <a:pt x="6066513" y="752995"/>
                </a:cubicBezTo>
                <a:cubicBezTo>
                  <a:pt x="5592281" y="3596146"/>
                  <a:pt x="2972232" y="5545369"/>
                  <a:pt x="140712" y="5219363"/>
                </a:cubicBezTo>
                <a:lnTo>
                  <a:pt x="0" y="5199534"/>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 name="Picture 5">
            <a:extLst>
              <a:ext uri="{FF2B5EF4-FFF2-40B4-BE49-F238E27FC236}">
                <a16:creationId xmlns:a16="http://schemas.microsoft.com/office/drawing/2014/main" id="{7467BFBE-0C11-5332-8FA8-541EA1A1F535}"/>
              </a:ext>
            </a:extLst>
          </p:cNvPr>
          <p:cNvPicPr>
            <a:picLocks noChangeAspect="1"/>
          </p:cNvPicPr>
          <p:nvPr/>
        </p:nvPicPr>
        <p:blipFill rotWithShape="1">
          <a:blip r:embed="rId2"/>
          <a:srcRect t="4374" r="-2" b="10612"/>
          <a:stretch/>
        </p:blipFill>
        <p:spPr>
          <a:xfrm>
            <a:off x="1" y="2"/>
            <a:ext cx="5863721" cy="4984915"/>
          </a:xfrm>
          <a:custGeom>
            <a:avLst/>
            <a:gdLst/>
            <a:ahLst/>
            <a:cxnLst/>
            <a:rect l="l" t="t" r="r" b="b"/>
            <a:pathLst>
              <a:path w="5863721" h="4984915">
                <a:moveTo>
                  <a:pt x="0" y="0"/>
                </a:moveTo>
                <a:lnTo>
                  <a:pt x="5863721" y="0"/>
                </a:lnTo>
                <a:lnTo>
                  <a:pt x="5844576" y="326138"/>
                </a:lnTo>
                <a:cubicBezTo>
                  <a:pt x="5833049" y="448313"/>
                  <a:pt x="5817094" y="570952"/>
                  <a:pt x="5796589" y="693884"/>
                </a:cubicBezTo>
                <a:cubicBezTo>
                  <a:pt x="5344573" y="3403845"/>
                  <a:pt x="2847261" y="5261756"/>
                  <a:pt x="148386" y="4951022"/>
                </a:cubicBezTo>
                <a:lnTo>
                  <a:pt x="0" y="4930112"/>
                </a:lnTo>
                <a:close/>
              </a:path>
            </a:pathLst>
          </a:custGeom>
        </p:spPr>
      </p:pic>
      <p:sp>
        <p:nvSpPr>
          <p:cNvPr id="3" name="Content Placeholder 2">
            <a:extLst>
              <a:ext uri="{FF2B5EF4-FFF2-40B4-BE49-F238E27FC236}">
                <a16:creationId xmlns:a16="http://schemas.microsoft.com/office/drawing/2014/main" id="{D05FF609-7D25-923C-58EB-D5CF01B18C93}"/>
              </a:ext>
            </a:extLst>
          </p:cNvPr>
          <p:cNvSpPr>
            <a:spLocks noGrp="1"/>
          </p:cNvSpPr>
          <p:nvPr>
            <p:ph idx="1"/>
          </p:nvPr>
        </p:nvSpPr>
        <p:spPr>
          <a:xfrm>
            <a:off x="5593976" y="2216075"/>
            <a:ext cx="6228678" cy="3915783"/>
          </a:xfrm>
        </p:spPr>
        <p:txBody>
          <a:bodyPr vert="horz" lIns="91440" tIns="45720" rIns="91440" bIns="45720" rtlCol="0" anchor="t">
            <a:normAutofit fontScale="92500"/>
          </a:bodyPr>
          <a:lstStyle/>
          <a:p>
            <a:pPr>
              <a:buFont typeface="Wingdings" panose="05000000000000000000" pitchFamily="2" charset="2"/>
              <a:buChar char="q"/>
            </a:pPr>
            <a:r>
              <a:rPr lang="en-US" sz="2000" dirty="0"/>
              <a:t>The sales are high in Sports wear and Profits are more in Women's wear.</a:t>
            </a:r>
          </a:p>
          <a:p>
            <a:pPr>
              <a:buFont typeface="Wingdings" panose="05000000000000000000" pitchFamily="2" charset="2"/>
              <a:buChar char="q"/>
            </a:pPr>
            <a:r>
              <a:rPr lang="en-US" sz="2000" dirty="0"/>
              <a:t>The most sold product in all was “Game Over T-Shirts” that is above 1.5k.</a:t>
            </a:r>
          </a:p>
          <a:p>
            <a:pPr>
              <a:buFont typeface="Wingdings" panose="05000000000000000000" pitchFamily="2" charset="2"/>
              <a:buChar char="q"/>
            </a:pPr>
            <a:r>
              <a:rPr lang="en-US" sz="2000" dirty="0"/>
              <a:t>Yes, sales were increased by 124.52 % from the year 2020 to 2021.</a:t>
            </a:r>
          </a:p>
          <a:p>
            <a:pPr>
              <a:buFont typeface="Wingdings" panose="05000000000000000000" pitchFamily="2" charset="2"/>
              <a:buChar char="q"/>
            </a:pPr>
            <a:r>
              <a:rPr lang="en-US" sz="2000" dirty="0"/>
              <a:t>We need to concentrate on the “los Hombres Machos” supplier from “Spain” and their supplies was only “1146”.</a:t>
            </a:r>
          </a:p>
          <a:p>
            <a:pPr>
              <a:buFont typeface="Wingdings" panose="05000000000000000000" pitchFamily="2" charset="2"/>
              <a:buChar char="q"/>
            </a:pPr>
            <a:r>
              <a:rPr lang="en-US" sz="2000" dirty="0"/>
              <a:t>As usually, women done the shopping most. The employee “Rock Roll” sold the 461 units of “High Heels shoes”.</a:t>
            </a:r>
          </a:p>
          <a:p>
            <a:pPr>
              <a:buFont typeface="Wingdings" panose="05000000000000000000" pitchFamily="2" charset="2"/>
              <a:buChar char="q"/>
            </a:pPr>
            <a:r>
              <a:rPr lang="en-US" sz="2000" dirty="0"/>
              <a:t>“Rob Carsson” has given highest discounts with aggregate of $21,255.72, this is the reason, why we have least profit.</a:t>
            </a:r>
          </a:p>
          <a:p>
            <a:pPr>
              <a:buFont typeface="Wingdings" panose="05000000000000000000" pitchFamily="2" charset="2"/>
              <a:buChar char="q"/>
            </a:pPr>
            <a:endParaRPr lang="en-US" sz="900" dirty="0"/>
          </a:p>
          <a:p>
            <a:pPr>
              <a:buFont typeface="Wingdings" panose="05000000000000000000" pitchFamily="2" charset="2"/>
              <a:buChar char="q"/>
            </a:pPr>
            <a:endParaRPr lang="en-US" sz="800" dirty="0"/>
          </a:p>
        </p:txBody>
      </p:sp>
    </p:spTree>
    <p:extLst>
      <p:ext uri="{BB962C8B-B14F-4D97-AF65-F5344CB8AC3E}">
        <p14:creationId xmlns:p14="http://schemas.microsoft.com/office/powerpoint/2010/main" val="231247440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D2AF3EA-7DA7-FCEB-2402-928D5E96FA00}"/>
              </a:ext>
            </a:extLst>
          </p:cNvPr>
          <p:cNvPicPr>
            <a:picLocks noChangeAspect="1"/>
          </p:cNvPicPr>
          <p:nvPr/>
        </p:nvPicPr>
        <p:blipFill rotWithShape="1">
          <a:blip r:embed="rId3">
            <a:alphaModFix amt="35000"/>
          </a:blip>
          <a:srcRect t="1523" b="14208"/>
          <a:stretch/>
        </p:blipFill>
        <p:spPr>
          <a:xfrm>
            <a:off x="20" y="1"/>
            <a:ext cx="12191980" cy="6857999"/>
          </a:xfrm>
          <a:prstGeom prst="rect">
            <a:avLst/>
          </a:prstGeom>
        </p:spPr>
      </p:pic>
      <p:sp>
        <p:nvSpPr>
          <p:cNvPr id="2" name="Title 1">
            <a:extLst>
              <a:ext uri="{FF2B5EF4-FFF2-40B4-BE49-F238E27FC236}">
                <a16:creationId xmlns:a16="http://schemas.microsoft.com/office/drawing/2014/main" id="{FB8AB88D-399C-AC37-6F56-B9A9142DF4BA}"/>
              </a:ext>
            </a:extLst>
          </p:cNvPr>
          <p:cNvSpPr>
            <a:spLocks noGrp="1"/>
          </p:cNvSpPr>
          <p:nvPr>
            <p:ph type="title"/>
          </p:nvPr>
        </p:nvSpPr>
        <p:spPr>
          <a:xfrm>
            <a:off x="838199" y="1065862"/>
            <a:ext cx="6052955" cy="4726276"/>
          </a:xfrm>
        </p:spPr>
        <p:txBody>
          <a:bodyPr vert="horz" lIns="91440" tIns="45720" rIns="91440" bIns="45720" rtlCol="0" anchor="ctr">
            <a:normAutofit/>
          </a:bodyPr>
          <a:lstStyle/>
          <a:p>
            <a:pPr algn="r"/>
            <a:r>
              <a:rPr lang="en-US" sz="8000" b="1" dirty="0">
                <a:ln w="22225">
                  <a:solidFill>
                    <a:srgbClr val="FFFFFF"/>
                  </a:solidFill>
                </a:ln>
                <a:noFill/>
              </a:rPr>
              <a:t>Reference :</a:t>
            </a:r>
          </a:p>
        </p:txBody>
      </p:sp>
      <p:cxnSp>
        <p:nvCxnSpPr>
          <p:cNvPr id="18" name="Straight Connector 17">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0877E60-5391-2B07-98B6-9C2E4217D630}"/>
              </a:ext>
            </a:extLst>
          </p:cNvPr>
          <p:cNvSpPr>
            <a:spLocks noGrp="1"/>
          </p:cNvSpPr>
          <p:nvPr>
            <p:ph idx="1"/>
          </p:nvPr>
        </p:nvSpPr>
        <p:spPr>
          <a:xfrm>
            <a:off x="7534641" y="1065862"/>
            <a:ext cx="3860002" cy="4726276"/>
          </a:xfrm>
        </p:spPr>
        <p:txBody>
          <a:bodyPr vert="horz" lIns="91440" tIns="45720" rIns="91440" bIns="45720" rtlCol="0" anchor="ctr">
            <a:normAutofit/>
          </a:bodyPr>
          <a:lstStyle/>
          <a:p>
            <a:r>
              <a:rPr lang="en-US" sz="2000" dirty="0">
                <a:hlinkClick r:id="rId4">
                  <a:extLst>
                    <a:ext uri="{A12FA001-AC4F-418D-AE19-62706E023703}">
                      <ahyp:hlinkClr xmlns:ahyp="http://schemas.microsoft.com/office/drawing/2018/hyperlinkcolor" val="tx"/>
                    </a:ext>
                  </a:extLst>
                </a:hlinkClick>
              </a:rPr>
              <a:t>https://www.kaggle.com/datasets/suraj5a9/sales-data-for-analytics-2021</a:t>
            </a:r>
            <a:endParaRPr lang="en-US" sz="2000" dirty="0"/>
          </a:p>
          <a:p>
            <a:pPr marL="0"/>
            <a:endParaRPr lang="en-US" sz="2000" dirty="0">
              <a:solidFill>
                <a:srgbClr val="FFFFFF"/>
              </a:solidFill>
            </a:endParaRPr>
          </a:p>
          <a:p>
            <a:pPr marL="0"/>
            <a:endParaRPr lang="en-US" sz="2000" dirty="0">
              <a:solidFill>
                <a:srgbClr val="FFFFFF"/>
              </a:solidFill>
            </a:endParaRPr>
          </a:p>
        </p:txBody>
      </p:sp>
    </p:spTree>
    <p:extLst>
      <p:ext uri="{BB962C8B-B14F-4D97-AF65-F5344CB8AC3E}">
        <p14:creationId xmlns:p14="http://schemas.microsoft.com/office/powerpoint/2010/main" val="391676126"/>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56DB42-D94B-B2F2-7AE8-1ACE90CE05CA}"/>
              </a:ext>
            </a:extLst>
          </p:cNvPr>
          <p:cNvSpPr>
            <a:spLocks noGrp="1"/>
          </p:cNvSpPr>
          <p:nvPr>
            <p:ph type="title"/>
          </p:nvPr>
        </p:nvSpPr>
        <p:spPr>
          <a:xfrm>
            <a:off x="6746628" y="1783959"/>
            <a:ext cx="4645250" cy="2889114"/>
          </a:xfrm>
        </p:spPr>
        <p:txBody>
          <a:bodyPr vert="horz" lIns="91440" tIns="45720" rIns="91440" bIns="45720" rtlCol="0" anchor="b">
            <a:normAutofit/>
          </a:bodyPr>
          <a:lstStyle/>
          <a:p>
            <a:r>
              <a:rPr lang="en-US" sz="6000" b="1" kern="1200">
                <a:solidFill>
                  <a:schemeClr val="bg1"/>
                </a:solidFill>
                <a:latin typeface="+mj-lt"/>
                <a:ea typeface="+mj-ea"/>
                <a:cs typeface="+mj-cs"/>
              </a:rPr>
              <a:t>QR CODE</a:t>
            </a:r>
          </a:p>
        </p:txBody>
      </p:sp>
      <p:sp>
        <p:nvSpPr>
          <p:cNvPr id="13" name="Freeform: Shape 12">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Content Placeholder 5" descr="Qr code&#10;&#10;Description automatically generated">
            <a:extLst>
              <a:ext uri="{FF2B5EF4-FFF2-40B4-BE49-F238E27FC236}">
                <a16:creationId xmlns:a16="http://schemas.microsoft.com/office/drawing/2014/main" id="{055E7752-583C-65AF-9440-8F92CEB3595D}"/>
              </a:ext>
            </a:extLst>
          </p:cNvPr>
          <p:cNvPicPr>
            <a:picLocks noGrp="1" noChangeAspect="1"/>
          </p:cNvPicPr>
          <p:nvPr>
            <p:ph idx="1"/>
          </p:nvPr>
        </p:nvPicPr>
        <p:blipFill>
          <a:blip r:embed="rId2"/>
          <a:stretch>
            <a:fillRect/>
          </a:stretch>
        </p:blipFill>
        <p:spPr>
          <a:xfrm>
            <a:off x="468257" y="489204"/>
            <a:ext cx="3950092" cy="4511421"/>
          </a:xfrm>
          <a:prstGeom prst="rect">
            <a:avLst/>
          </a:prstGeom>
        </p:spPr>
      </p:pic>
    </p:spTree>
    <p:extLst>
      <p:ext uri="{BB962C8B-B14F-4D97-AF65-F5344CB8AC3E}">
        <p14:creationId xmlns:p14="http://schemas.microsoft.com/office/powerpoint/2010/main" val="36209442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2AE19A80E5D624BBC7A631B073B5132" ma:contentTypeVersion="7" ma:contentTypeDescription="Create a new document." ma:contentTypeScope="" ma:versionID="02cf6ea6492fa1ec15a19a2e64598acb">
  <xsd:schema xmlns:xsd="http://www.w3.org/2001/XMLSchema" xmlns:xs="http://www.w3.org/2001/XMLSchema" xmlns:p="http://schemas.microsoft.com/office/2006/metadata/properties" xmlns:ns2="40a89ae8-fb2c-4682-894f-75d866db3ae7" xmlns:ns3="e2e5a99f-9afe-4069-9942-c558f5d5eee0" targetNamespace="http://schemas.microsoft.com/office/2006/metadata/properties" ma:root="true" ma:fieldsID="9bbf439cdc38c89441277b7e9b37819f" ns2:_="" ns3:_="">
    <xsd:import namespace="40a89ae8-fb2c-4682-894f-75d866db3ae7"/>
    <xsd:import namespace="e2e5a99f-9afe-4069-9942-c558f5d5eee0"/>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0a89ae8-fb2c-4682-894f-75d866db3ae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60f95bb7-1602-41b8-bb94-bba1d10ac9f5"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2e5a99f-9afe-4069-9942-c558f5d5eee0"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775698e1-6a9c-45a2-b659-4e58e7183d65}" ma:internalName="TaxCatchAll" ma:showField="CatchAllData" ma:web="e2e5a99f-9afe-4069-9942-c558f5d5eee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e2e5a99f-9afe-4069-9942-c558f5d5eee0" xsi:nil="true"/>
    <lcf76f155ced4ddcb4097134ff3c332f xmlns="40a89ae8-fb2c-4682-894f-75d866db3ae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1499A3B-D874-428C-92FF-C76D14ED844B}">
  <ds:schemaRefs>
    <ds:schemaRef ds:uri="http://schemas.microsoft.com/sharepoint/v3/contenttype/forms"/>
  </ds:schemaRefs>
</ds:datastoreItem>
</file>

<file path=customXml/itemProps2.xml><?xml version="1.0" encoding="utf-8"?>
<ds:datastoreItem xmlns:ds="http://schemas.openxmlformats.org/officeDocument/2006/customXml" ds:itemID="{1CF19206-F967-4B02-9188-CCD9D326C02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0a89ae8-fb2c-4682-894f-75d866db3ae7"/>
    <ds:schemaRef ds:uri="e2e5a99f-9afe-4069-9942-c558f5d5eee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5FEF8E8-D7AF-4263-AF16-1C7B17B71E37}">
  <ds:schemaRefs>
    <ds:schemaRef ds:uri="http://schemas.microsoft.com/office/2006/metadata/properties"/>
    <ds:schemaRef ds:uri="http://schemas.microsoft.com/office/infopath/2007/PartnerControls"/>
    <ds:schemaRef ds:uri="e2e5a99f-9afe-4069-9942-c558f5d5eee0"/>
    <ds:schemaRef ds:uri="40a89ae8-fb2c-4682-894f-75d866db3ae7"/>
  </ds:schemaRefs>
</ds:datastoreItem>
</file>

<file path=docProps/app.xml><?xml version="1.0" encoding="utf-8"?>
<Properties xmlns="http://schemas.openxmlformats.org/officeDocument/2006/extended-properties" xmlns:vt="http://schemas.openxmlformats.org/officeDocument/2006/docPropsVTypes">
  <Template/>
  <TotalTime>106</TotalTime>
  <Words>450</Words>
  <Application>Microsoft Office PowerPoint</Application>
  <PresentationFormat>Widescreen</PresentationFormat>
  <Paragraphs>115</Paragraphs>
  <Slides>11</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Calibri Light</vt:lpstr>
      <vt:lpstr>Segoe UI</vt:lpstr>
      <vt:lpstr>Segoe UI Light</vt:lpstr>
      <vt:lpstr>Segoe UI Semibold</vt:lpstr>
      <vt:lpstr>Wingdings</vt:lpstr>
      <vt:lpstr>Custom Design</vt:lpstr>
      <vt:lpstr>BANL6600_FinalProject_Team ARKA</vt:lpstr>
      <vt:lpstr>Home Page</vt:lpstr>
      <vt:lpstr>Problems needs to be Analyzed:</vt:lpstr>
      <vt:lpstr>Product_Sales</vt:lpstr>
      <vt:lpstr>Store_Perfromance</vt:lpstr>
      <vt:lpstr>Customers &amp;Emp Sales</vt:lpstr>
      <vt:lpstr>Conclusion to Analysis:</vt:lpstr>
      <vt:lpstr>Reference :</vt:lpstr>
      <vt:lpstr>QR CODE</vt:lpstr>
      <vt:lpstr>Thank_You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Muvvala, Rahul</cp:lastModifiedBy>
  <cp:revision>13</cp:revision>
  <dcterms:created xsi:type="dcterms:W3CDTF">2016-09-04T11:54:55Z</dcterms:created>
  <dcterms:modified xsi:type="dcterms:W3CDTF">2022-08-11T05:14:46Z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0x010100C2AE19A80E5D624BBC7A631B073B5132</vt:lpwstr>
  </property>
  <property fmtid="{D5CDD505-2E9C-101B-9397-08002B2CF9AE}" pid="3" name="MediaServiceImageTags">
    <vt:lpwstr/>
  </property>
</Properties>
</file>

<file path=docProps/thumbnail.jpeg>
</file>